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Old Standard TT" panose="020B0604020202020204" charset="0"/>
      <p:regular r:id="rId25"/>
      <p:bold r:id="rId26"/>
      <p:italic r:id="rId27"/>
    </p:embeddedFont>
    <p:embeddedFont>
      <p:font typeface="Gill Sans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fdcbd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fdcbd0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fdcbd0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fdcbd0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fdcbd0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fdcbd0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6d8e367f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6d8e367f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ff8fc4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ff8fc4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85c59ff34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85c59ff34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87a94076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87a94076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- Training Data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85c59ff34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85c59ff34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- Jetson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- Camera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1615dd2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1615dd2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85c59ff34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85c59ff34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Steven, Keith, Cole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550453d4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550453d4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85c59ff34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85c59ff34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85c59ff34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85c59ff34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87a9407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87a9407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85c59ff34_0_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85c59ff34_0_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87d6c156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87d6c156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5c59ff34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5c59ff34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85c59ff34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85c59ff34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***Only presenting core project requirements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5c59ff34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5c59ff34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85c59ff34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85c59ff34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8184599@N0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760600" y="395550"/>
            <a:ext cx="6102600" cy="13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IC Chip: Automated Clay Target Scoring System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145000" y="2461175"/>
            <a:ext cx="2656800" cy="20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Team Members: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Eva Kuntz - SE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Keith Snider - SE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Cole Huinker - CPrE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Steven Sleder - CPrE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Michael Ruden - EE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Philip Hand - EE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" sz="1800"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79050" y="4405850"/>
            <a:ext cx="2283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sdmay19-08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2 MAY 2019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48800" y="1900775"/>
            <a:ext cx="4353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Client &amp; Advisor: Dr. Henry Duwe, ECpE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User Interaction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66625" y="1093000"/>
            <a:ext cx="39897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Gill Sans"/>
                <a:ea typeface="Gill Sans"/>
                <a:cs typeface="Gill Sans"/>
                <a:sym typeface="Gill Sans"/>
              </a:rPr>
              <a:t>Android Application:</a:t>
            </a:r>
            <a:endParaRPr sz="1800" b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creates and starts Shooting Session.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controls shooting session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can challenge target classification.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views shot video only if target challenged.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can overturn target classification.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4633175" y="1093000"/>
            <a:ext cx="39897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Gill Sans"/>
                <a:ea typeface="Gill Sans"/>
                <a:cs typeface="Gill Sans"/>
                <a:sym typeface="Gill Sans"/>
              </a:rPr>
              <a:t>Ground Station:</a:t>
            </a:r>
            <a:endParaRPr sz="1800" b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sets up ground station.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powers on ground station.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922675" y="2817225"/>
            <a:ext cx="31794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*Majority of user interaction is with mobile application!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Shooters to Session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101" y="1155950"/>
            <a:ext cx="5963803" cy="37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Shooting Session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800" y="1156725"/>
            <a:ext cx="6188400" cy="38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Review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575" y="1125100"/>
            <a:ext cx="6294860" cy="393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ill Sans"/>
                <a:ea typeface="Gill Sans"/>
                <a:cs typeface="Gill Sans"/>
                <a:sym typeface="Gill Sans"/>
              </a:rPr>
              <a:t>Flask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API calls to fetch data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ill Sans"/>
                <a:ea typeface="Gill Sans"/>
                <a:cs typeface="Gill Sans"/>
                <a:sym typeface="Gill Sans"/>
              </a:rPr>
              <a:t>Camera Control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Handled through the API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ill Sans"/>
                <a:ea typeface="Gill Sans"/>
                <a:cs typeface="Gill Sans"/>
                <a:sym typeface="Gill Sans"/>
              </a:rPr>
              <a:t>Analysis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Checks whether whether target came from high house or low house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Pipeline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2079479"/>
            <a:ext cx="8520601" cy="9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428250" y="1157175"/>
            <a:ext cx="44712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AlexeyAB’s You Only Look Once, version 3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State-of-the-art object detection and tracking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Highly-tunable hyperparameters to fit limited resource requirements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Excellent solution for a supervised machine learning problem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Fork of the original algorithm with additional functionality and active maintainers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Excensible C/C++ Implementation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4899450" y="2349975"/>
            <a:ext cx="15099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YOLOv3 in Action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6" name="Google Shape;156;p27" descr="https://lh3.googleusercontent.com/8o7cr6FrjJWxffSHW3W_AbromQ6cexnq7rDdLBmXITD8mRLTUF6lpqkvypYb2GAvrxuzMw0F2wZ0zcaaDCnEFcn9uUVoPuKfBSeFYRvuJy5I561QrOQ3NXdzzy8_GL8MxrHJouXpNb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450" y="180800"/>
            <a:ext cx="1949729" cy="109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 descr="https://lh4.googleusercontent.com/EBONaTXPLFE-r_a_NQnLlSEn0xnDw2-ATYbu_ew8oNq2bUItHZCaIxqCpPoJfTOSQe7dCti0MLJZIh3z9je-QNuO2A3Qmot6ECZS9TAGoa20Q--81j0SozY5FUyvSA_ZPfYKI7-PnR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450" y="1332161"/>
            <a:ext cx="1949729" cy="109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 descr="https://lh3.googleusercontent.com/0tAfGggngUiv4hjrjmTAKAPYMKA8nhgtsIFjPyDfVfBwFEuuk_s6Tk-nfPEgHjXiqzmwetMMoy1em0uvq4a7kVgCQuWxCq4YPTJYngH6RrY9B-nzq86HrvnF_x5EpyNh-QogcSjgjm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8297" y="182742"/>
            <a:ext cx="1949729" cy="109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 descr="https://lh4.googleusercontent.com/6bM-T17dLIcFdbIjpncARdnxCcX1Oukej4JJaJ4I0fLiqwDI93ggtNCWgTDzDB3uGS0ohg9CoOO5x4H8JMyqyou_VE8b69FDohU2quXl7xuUq9CiVLZXpLuKNkGu9jlAlpWHtvIvI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5549" y="1332161"/>
            <a:ext cx="1952475" cy="109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9450" y="2625975"/>
            <a:ext cx="3864136" cy="21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4899475" y="4744700"/>
            <a:ext cx="2052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YOLOv3 Resource Consumption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 and Training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351000" y="677225"/>
            <a:ext cx="5239200" cy="4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No Dataset Previously Existed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Collected ~4 hours of raw video on two occasions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Split into individual frames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Manually label as </a:t>
            </a:r>
            <a:r>
              <a:rPr lang="en" i="1">
                <a:latin typeface="Gill Sans"/>
                <a:ea typeface="Gill Sans"/>
                <a:cs typeface="Gill Sans"/>
                <a:sym typeface="Gill Sans"/>
              </a:rPr>
              <a:t>Dead</a:t>
            </a:r>
            <a:r>
              <a:rPr lang="en">
                <a:latin typeface="Gill Sans"/>
                <a:ea typeface="Gill Sans"/>
                <a:cs typeface="Gill Sans"/>
                <a:sym typeface="Gill Sans"/>
              </a:rPr>
              <a:t> or </a:t>
            </a:r>
            <a:r>
              <a:rPr lang="en" i="1">
                <a:latin typeface="Gill Sans"/>
                <a:ea typeface="Gill Sans"/>
                <a:cs typeface="Gill Sans"/>
                <a:sym typeface="Gill Sans"/>
              </a:rPr>
              <a:t>Live</a:t>
            </a:r>
            <a:endParaRPr i="1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8795 final labeled images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Split into Disjointed Training and Testing Sets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6639 Training Images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2166 Testing Images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Approximately even distributions of </a:t>
            </a:r>
            <a:r>
              <a:rPr lang="en" i="1">
                <a:latin typeface="Gill Sans"/>
                <a:ea typeface="Gill Sans"/>
                <a:cs typeface="Gill Sans"/>
                <a:sym typeface="Gill Sans"/>
              </a:rPr>
              <a:t>Live </a:t>
            </a:r>
            <a:r>
              <a:rPr lang="en">
                <a:latin typeface="Gill Sans"/>
                <a:ea typeface="Gill Sans"/>
                <a:cs typeface="Gill Sans"/>
                <a:sym typeface="Gill Sans"/>
              </a:rPr>
              <a:t>and </a:t>
            </a:r>
            <a:r>
              <a:rPr lang="en" i="1">
                <a:latin typeface="Gill Sans"/>
                <a:ea typeface="Gill Sans"/>
                <a:cs typeface="Gill Sans"/>
                <a:sym typeface="Gill Sans"/>
              </a:rPr>
              <a:t>Dead</a:t>
            </a:r>
            <a:endParaRPr i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Training Times of 5-9 Days for Each Model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Due to lack of compute resources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Nearly Satisfactory Performance on Testing Set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91.4% for </a:t>
            </a:r>
            <a:r>
              <a:rPr lang="en" i="1">
                <a:latin typeface="Gill Sans"/>
                <a:ea typeface="Gill Sans"/>
                <a:cs typeface="Gill Sans"/>
                <a:sym typeface="Gill Sans"/>
              </a:rPr>
              <a:t>Live</a:t>
            </a:r>
            <a:endParaRPr i="1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spcBef>
                <a:spcPts val="600"/>
              </a:spcBef>
              <a:spcAft>
                <a:spcPts val="60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77.4% for </a:t>
            </a:r>
            <a:r>
              <a:rPr lang="en" i="1">
                <a:latin typeface="Gill Sans"/>
                <a:ea typeface="Gill Sans"/>
                <a:cs typeface="Gill Sans"/>
                <a:sym typeface="Gill Sans"/>
              </a:rPr>
              <a:t>Dead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512" y="179325"/>
            <a:ext cx="3021024" cy="22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500" y="2426500"/>
            <a:ext cx="3021041" cy="2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5714500" y="4616075"/>
            <a:ext cx="332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Mean Average Precision and Prediction Accuracy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147925"/>
            <a:ext cx="411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Nvidia Jetson TX2 Developer Kit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256 CUDA Pascal Cores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8 GB LPDDR4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Numerous ports for expansion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Small footprint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e-CAM130 CUTX1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Compatible w/ Jetson through high speed 4-lane MIPI CSI-2 interface.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4912(H) x 3684(V) resolution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72° FOV w/ changeable S-mount lens.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Full capture control through software.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800" y="905825"/>
            <a:ext cx="4411802" cy="330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4579800" y="4168975"/>
            <a:ext cx="37014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Jetson TX2 Developer Kit with mounted e-CAM130 CUTX1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Options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Power Adapter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just" rtl="0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Wattage: 60W, Voltage: 19V, Amperes: 3.16 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Battery Power Alternative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2 x 5000 mAh LiPo 3s Batteries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Capable of powering ground station 8 hours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Circuit Protections Needed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Over Discharge Protection Circuit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Gill Sans"/>
              <a:buChar char="○"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Overcurrent Protection circuit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850" y="2190400"/>
            <a:ext cx="3906451" cy="2200225"/>
          </a:xfrm>
          <a:prstGeom prst="rect">
            <a:avLst/>
          </a:prstGeom>
          <a:noFill/>
          <a:ln w="126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86" name="Google Shape;186;p30"/>
          <p:cNvSpPr txBox="1"/>
          <p:nvPr/>
        </p:nvSpPr>
        <p:spPr>
          <a:xfrm>
            <a:off x="5111409" y="815320"/>
            <a:ext cx="16389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4868150" y="4390625"/>
            <a:ext cx="37014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Over Discharge Protection Circuit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11700" y="1294831"/>
            <a:ext cx="4488300" cy="3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No automated scoring method for clay shooting sports (i.e. Skeet Shooting).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 Current scoring requires individual with: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Exceptional eyesight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Knowledge about sport procedures and rules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Finding willing human referees is difficult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871050" y="3921100"/>
            <a:ext cx="38382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Skeet Shooting Tournament.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Gill Sans"/>
                <a:ea typeface="Gill Sans"/>
                <a:cs typeface="Gill Sans"/>
                <a:sym typeface="Gill Sans"/>
              </a:rPr>
              <a:t>Public Domain: https://free-images.com/display/shooter_shooting_gun_rifle.html</a:t>
            </a:r>
            <a:endParaRPr sz="7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500" y="1363025"/>
            <a:ext cx="3844607" cy="25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Forward...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Algorithmically Handle Multiple Targets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Ground station tracks what the current shooter’s position is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Examine and Improve the Robustness of the Model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How well does it perform in real time on a live range?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Is its performance invariant to different conditions such as lighting and background?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Additional System Integration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Increase the functionality offered by the backend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Fully integrate backend with the application.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Develop a Rugged System Housing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Battery added to Jetson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00" y="3839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Member Contribution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442075" y="1179050"/>
            <a:ext cx="7721400" cy="3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245600" y="940625"/>
            <a:ext cx="41913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Eva Kuntz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Mobile Application design and development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Project manager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Keith Snider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Mobile Application development and testing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Mobile Application requirements elicitation.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Cole Huinker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collection lead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Back end development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4861300" y="1148300"/>
            <a:ext cx="40692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Steven Sleder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Computer vision model construction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labelling documentation and organization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Michael Ruden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Camera selection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Hardware Integration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Philip Hand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Power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labeling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ctrTitle"/>
          </p:nvPr>
        </p:nvSpPr>
        <p:spPr>
          <a:xfrm>
            <a:off x="311700" y="1866350"/>
            <a:ext cx="5475300" cy="9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Questions?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IC Chip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29800" y="1068575"/>
            <a:ext cx="7422000" cy="3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Similar Product: ShotKam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Camera attached to shotgun barrel.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Accompanying mobile app.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Tracks barrel movement.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Slow-motion replay.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Why it won’t solve our problem: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Expensive ($695/ShotKam)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Have to reattach ‘kam’ to each shooter’s gun.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Camera too narrowly focused.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○"/>
            </a:pPr>
            <a:r>
              <a:rPr lang="en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Does not classify targets!</a:t>
            </a:r>
            <a:endParaRPr sz="1800" b="1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Environment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5247900" y="1139250"/>
            <a:ext cx="3838200" cy="3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Outdoor skeet shooting range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Various weather conditions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Strong wind v. light breeze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Day v. Night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Hazards: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Stray clay target pieces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Shotgun pellets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Range debris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11700" y="3962000"/>
            <a:ext cx="38382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Skeet Shooting Field.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Gill Sans"/>
                <a:ea typeface="Gill Sans"/>
                <a:cs typeface="Gill Sans"/>
                <a:sym typeface="Gill Sans"/>
              </a:rPr>
              <a:t>Free Non-Commercial Use via Flicker User </a:t>
            </a:r>
            <a:r>
              <a:rPr lang="en" sz="700" u="sng">
                <a:solidFill>
                  <a:schemeClr val="hlink"/>
                </a:solidFill>
                <a:hlinkClick r:id="rId3"/>
              </a:rPr>
              <a:t>MichaelK91</a:t>
            </a:r>
            <a:r>
              <a:rPr lang="en" sz="700">
                <a:solidFill>
                  <a:schemeClr val="dk1"/>
                </a:solidFill>
              </a:rPr>
              <a:t> </a:t>
            </a:r>
            <a:endParaRPr sz="7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81500"/>
            <a:ext cx="4943102" cy="278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System Conceptual Sketch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725925" y="3847975"/>
            <a:ext cx="34863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System Conceptual Sketch.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25" y="1101250"/>
            <a:ext cx="7692149" cy="2822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876" y="1137025"/>
            <a:ext cx="6219125" cy="353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18"/>
          <p:cNvSpPr txBox="1"/>
          <p:nvPr/>
        </p:nvSpPr>
        <p:spPr>
          <a:xfrm>
            <a:off x="1256875" y="4579425"/>
            <a:ext cx="3596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System Function Decomposition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Requirements: Ground Station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11700" y="1080850"/>
            <a:ext cx="54258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The physical device should…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Produce its own WiFi signal.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Be accompanied by a protective, yet removable housing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Classify a clay target as DEAD or LOST.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Distinguish between a clay target fragment and shotgun wad or other debris.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Requirements: Mobile Application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92975" y="1068575"/>
            <a:ext cx="49347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The mobile application should...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Create and start shooting sessions.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Allow users to update scores in the scorecard.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Allow users to review video footage.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Allow users to challenge a target classification.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Allow users to start and stop the ground station from recording.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Allow users to exit and return to app w/o starting over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Xamarin.Android</a:t>
            </a:r>
            <a:endParaRPr lang="en-US" sz="2400" dirty="0" smtClean="0"/>
          </a:p>
          <a:p>
            <a:r>
              <a:rPr lang="en-US" sz="2400" dirty="0" smtClean="0"/>
              <a:t>Activities</a:t>
            </a:r>
          </a:p>
          <a:p>
            <a:r>
              <a:rPr lang="en-US" sz="2400" dirty="0" smtClean="0"/>
              <a:t>Fragments</a:t>
            </a:r>
          </a:p>
          <a:p>
            <a:r>
              <a:rPr lang="en-US" sz="2400" dirty="0" smtClean="0"/>
              <a:t>Models</a:t>
            </a:r>
          </a:p>
          <a:p>
            <a:r>
              <a:rPr lang="en-US" sz="2400" dirty="0" smtClean="0"/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1039888233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833</Words>
  <Application>Microsoft Office PowerPoint</Application>
  <PresentationFormat>On-screen Show (16:9)</PresentationFormat>
  <Paragraphs>192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Old Standard TT</vt:lpstr>
      <vt:lpstr>Gill Sans</vt:lpstr>
      <vt:lpstr>Arial</vt:lpstr>
      <vt:lpstr>Calibri</vt:lpstr>
      <vt:lpstr>Paperback</vt:lpstr>
      <vt:lpstr>IC Chip: Automated Clay Target Scoring System</vt:lpstr>
      <vt:lpstr>Problem</vt:lpstr>
      <vt:lpstr>Importance of IC Chip</vt:lpstr>
      <vt:lpstr>Operating Environment</vt:lpstr>
      <vt:lpstr>System Conceptual Sketch</vt:lpstr>
      <vt:lpstr>Functional Decomposition</vt:lpstr>
      <vt:lpstr>Functional Requirements: Ground Station</vt:lpstr>
      <vt:lpstr>Functional Requirements: Mobile Application</vt:lpstr>
      <vt:lpstr>Application Development</vt:lpstr>
      <vt:lpstr>User Interaction</vt:lpstr>
      <vt:lpstr>Adding Shooters to Session</vt:lpstr>
      <vt:lpstr>Shooting Session</vt:lpstr>
      <vt:lpstr>Video Review</vt:lpstr>
      <vt:lpstr>Backend</vt:lpstr>
      <vt:lpstr>Backend Pipeline</vt:lpstr>
      <vt:lpstr>Model</vt:lpstr>
      <vt:lpstr>Data Collection and Training</vt:lpstr>
      <vt:lpstr>Hardware</vt:lpstr>
      <vt:lpstr>Power Options</vt:lpstr>
      <vt:lpstr>Looking Forward...</vt:lpstr>
      <vt:lpstr>Individual Member Contribution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Chip: Automated Clay Target Scoring System</dc:title>
  <cp:lastModifiedBy>Kuntz, Eva M</cp:lastModifiedBy>
  <cp:revision>1</cp:revision>
  <dcterms:modified xsi:type="dcterms:W3CDTF">2019-05-02T15:15:27Z</dcterms:modified>
</cp:coreProperties>
</file>