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embeddedFontLst>
    <p:embeddedFont>
      <p:font typeface="Gill Sans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B3DA841-7CF4-4B0C-B038-71B5AE154A29}">
  <a:tblStyle styleId="{5B3DA841-7CF4-4B0C-B038-71B5AE154A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GillSans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GillSans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Philip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[Backup: Keith]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85c59ff34_0_1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85c59ff34_0_1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85c59ff34_0_1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85c59ff34_0_1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85c59ff34_0_1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85c59ff34_0_1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85c59ff34_0_1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85c59ff34_0_1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85c59ff34_0_1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85c59ff34_0_1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85c59ff34_0_1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85c59ff34_0_1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85c59ff34_0_1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85c59ff34_0_1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85c59ff34_0_1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85c59ff34_0_1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Keith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85c59ff34_0_1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85c59ff34_0_1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Keith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87a940768_3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87a940768_3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Keith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8550453d4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8550453d4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Philip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[Backup: Keith]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85c59ff34_0_1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85c59ff34_0_1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 - Camera Angle Simulation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85c59ff34_0_1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85c59ff34_0_1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Steven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85c59ff34_0_1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85c59ff34_0_1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Keith - “Mock Data”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85c59ff34_0_1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85c59ff34_0_1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Steven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487a940768_2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487a940768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Steven - Training Data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85c59ff34_0_1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485c59ff34_0_1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Cole - Data Labeling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Steven - Training Model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85c59ff34_0_1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85c59ff34_0_1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85c59ff34_0_1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85c59ff34_0_1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Eva, Steven, Keith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85c59ff34_0_1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85c59ff34_0_1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85c59ff34_0_1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85c59ff34_0_1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Keith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87a940768_5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87a940768_5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Keith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87a94076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87a94076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85c59ff34_0_1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85c59ff34_0_1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85c59ff34_0_1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85c59ff34_0_1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Keith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87d6c1561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87d6c1561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Steven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85c59ff34_0_1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85c59ff34_0_1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***Only presenting core project requirements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J61gcohpTdp4LyW4XK16cUYNkoqv4YQ4/view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qZGbZpheyWnW64aouT-Z5ERzBzPM9Xrw/view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760600" y="1233750"/>
            <a:ext cx="6102600" cy="133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3F3F3"/>
                </a:solidFill>
                <a:latin typeface="Gill Sans"/>
                <a:ea typeface="Gill Sans"/>
                <a:cs typeface="Gill Sans"/>
                <a:sym typeface="Gill Sans"/>
              </a:rPr>
              <a:t>IC Chip: Automated Clay Target Scoring System</a:t>
            </a:r>
            <a:endParaRPr sz="3800">
              <a:solidFill>
                <a:srgbClr val="F3F3F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6145000" y="2994575"/>
            <a:ext cx="2656800" cy="20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Gill Sans"/>
                <a:ea typeface="Gill Sans"/>
                <a:cs typeface="Gill Sans"/>
                <a:sym typeface="Gill Sans"/>
              </a:rPr>
              <a:t>Team Members:</a:t>
            </a:r>
            <a:endParaRPr sz="1800">
              <a:solidFill>
                <a:srgbClr val="F3F3F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Gill Sans"/>
                <a:ea typeface="Gill Sans"/>
                <a:cs typeface="Gill Sans"/>
                <a:sym typeface="Gill Sans"/>
              </a:rPr>
              <a:t>Eva Kuntz - SE</a:t>
            </a:r>
            <a:endParaRPr sz="1800">
              <a:solidFill>
                <a:srgbClr val="F3F3F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Gill Sans"/>
                <a:ea typeface="Gill Sans"/>
                <a:cs typeface="Gill Sans"/>
                <a:sym typeface="Gill Sans"/>
              </a:rPr>
              <a:t>Keith Snider - SE</a:t>
            </a:r>
            <a:endParaRPr sz="1800">
              <a:solidFill>
                <a:srgbClr val="F3F3F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Gill Sans"/>
                <a:ea typeface="Gill Sans"/>
                <a:cs typeface="Gill Sans"/>
                <a:sym typeface="Gill Sans"/>
              </a:rPr>
              <a:t>Cole Huinker - CPrE</a:t>
            </a:r>
            <a:endParaRPr sz="1800">
              <a:solidFill>
                <a:srgbClr val="F3F3F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Gill Sans"/>
                <a:ea typeface="Gill Sans"/>
                <a:cs typeface="Gill Sans"/>
                <a:sym typeface="Gill Sans"/>
              </a:rPr>
              <a:t>Steven Sleder - CPrE</a:t>
            </a:r>
            <a:endParaRPr sz="1800">
              <a:solidFill>
                <a:srgbClr val="F3F3F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Gill Sans"/>
                <a:ea typeface="Gill Sans"/>
                <a:cs typeface="Gill Sans"/>
                <a:sym typeface="Gill Sans"/>
              </a:rPr>
              <a:t>Michael Ruden - EE</a:t>
            </a:r>
            <a:endParaRPr sz="1800">
              <a:solidFill>
                <a:srgbClr val="F3F3F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Gill Sans"/>
                <a:ea typeface="Gill Sans"/>
                <a:cs typeface="Gill Sans"/>
                <a:sym typeface="Gill Sans"/>
              </a:rPr>
              <a:t>Philip Hand - EE</a:t>
            </a:r>
            <a:endParaRPr sz="1800">
              <a:solidFill>
                <a:srgbClr val="F3F3F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latin typeface="Gill Sans"/>
                <a:ea typeface="Gill Sans"/>
                <a:cs typeface="Gill Sans"/>
                <a:sym typeface="Gill Sans"/>
              </a:rPr>
            </a:b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79050" y="4405850"/>
            <a:ext cx="22833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Gill Sans"/>
                <a:ea typeface="Gill Sans"/>
                <a:cs typeface="Gill Sans"/>
                <a:sym typeface="Gill Sans"/>
              </a:rPr>
              <a:t>sdmay19-08</a:t>
            </a:r>
            <a:endParaRPr>
              <a:solidFill>
                <a:srgbClr val="EFEFE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Gill Sans"/>
                <a:ea typeface="Gill Sans"/>
                <a:cs typeface="Gill Sans"/>
                <a:sym typeface="Gill Sans"/>
              </a:rPr>
              <a:t>December 3rd, 2018</a:t>
            </a:r>
            <a:endParaRPr>
              <a:solidFill>
                <a:srgbClr val="EFEFE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448800" y="2510375"/>
            <a:ext cx="4353000" cy="4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Gill Sans"/>
                <a:ea typeface="Gill Sans"/>
                <a:cs typeface="Gill Sans"/>
                <a:sym typeface="Gill Sans"/>
              </a:rPr>
              <a:t>Client &amp; Advisor: Dr. Henry Duwe, ECpE</a:t>
            </a:r>
            <a:endParaRPr sz="1800">
              <a:solidFill>
                <a:srgbClr val="F3F3F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Non-Functional Requirements: Ground Station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311700" y="1227600"/>
            <a:ext cx="4856400" cy="3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The physical device will…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9144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Perform computation and classify the clay target within 2 seconds of when the shot was made.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9144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Send the target </a:t>
            </a: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classification</a:t>
            </a: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 to the mobile application within 2 seconds of computation result.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914400" rtl="0" algn="l">
              <a:spcBef>
                <a:spcPts val="600"/>
              </a:spcBef>
              <a:spcAft>
                <a:spcPts val="60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Classify targets (human-visible breaks) with upwards of a 95% accuracy rate.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Functional Requirements: Mobile Application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Google Shape;130;p23"/>
          <p:cNvSpPr txBox="1"/>
          <p:nvPr/>
        </p:nvSpPr>
        <p:spPr>
          <a:xfrm>
            <a:off x="392975" y="1068575"/>
            <a:ext cx="4934700" cy="38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The mobile application should…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9144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Display target classification on the screen once the shot classification has been determined.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9144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Allow users to challenge a target classification.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9144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Device should not store videos.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914400" rtl="0" algn="l">
              <a:spcBef>
                <a:spcPts val="600"/>
              </a:spcBef>
              <a:spcAft>
                <a:spcPts val="60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Connect to ground station via </a:t>
            </a: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Wifi.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Non-Functional Requirements: Mobile Application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311700" y="1152475"/>
            <a:ext cx="4574100" cy="37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The mobile application will…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AutoNum type="arabicPeriod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Display the target classification within 1 second after the classification is received from the physical device.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AutoNum type="arabicPeriod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Delete a video from memory within 1 second of a user finishing a challenge of the target classification.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Gill Sans"/>
              <a:buAutoNum type="arabicPeriod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Should not rely on internet, outside of the ground station’s WiFi signal, to perform all functionalities.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Functional Decomposition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876" y="1137025"/>
            <a:ext cx="6219125" cy="3531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3" name="Google Shape;143;p25"/>
          <p:cNvSpPr txBox="1"/>
          <p:nvPr/>
        </p:nvSpPr>
        <p:spPr>
          <a:xfrm>
            <a:off x="1256875" y="4579425"/>
            <a:ext cx="3596700" cy="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[11] System Function Decomposition</a:t>
            </a:r>
            <a:endParaRPr sz="10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Technical Constraints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Time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The project is limited to 2 semesters.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Cost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Budget is $1000.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 low-cost solution is more ideal.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Hardware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Computation Complexity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Scope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Competency.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Project Risks &amp; Mitigation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graphicFrame>
        <p:nvGraphicFramePr>
          <p:cNvPr id="156" name="Google Shape;156;p27"/>
          <p:cNvGraphicFramePr/>
          <p:nvPr/>
        </p:nvGraphicFramePr>
        <p:xfrm>
          <a:off x="311700" y="11524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{5B3DA841-7CF4-4B0C-B038-71B5AE154A29}</a:tableStyleId>
              </a:tblPr>
              <a:tblGrid>
                <a:gridCol w="4260300"/>
                <a:gridCol w="4260300"/>
              </a:tblGrid>
              <a:tr h="5653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Project Risks</a:t>
                      </a:r>
                      <a:endParaRPr sz="24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Mitigation Strategy</a:t>
                      </a:r>
                      <a:endParaRPr sz="24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3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Schedule risks</a:t>
                      </a:r>
                      <a:r>
                        <a:rPr lang="en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- Falling behind in the schedule due to inaccurate time estimations.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Have a development processes in place that helps keep the team on task. Hold regular meetings.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543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Cost risks </a:t>
                      </a:r>
                      <a:r>
                        <a:rPr lang="en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 Going over budget due to inaccurate cost estimations or unexpected events.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Make sure that the cost of all resources is accounted for. Leave room in case of emergency.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/>
                </a:tc>
              </a:tr>
              <a:tr h="543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Hardware risks</a:t>
                      </a:r>
                      <a:r>
                        <a:rPr lang="en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- Purchasing hardware that is </a:t>
                      </a:r>
                      <a:r>
                        <a:rPr lang="en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incompatible</a:t>
                      </a:r>
                      <a:r>
                        <a:rPr lang="en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with the project.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Have a good understanding of the hardware and components being purchased.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543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Object detection risks</a:t>
                      </a:r>
                      <a:r>
                        <a:rPr lang="en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- Performance of the classifier doesn’t meet expectations.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Do plenty of training on the model and have a variety in the type of training data.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543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App development risks</a:t>
                      </a:r>
                      <a:r>
                        <a:rPr lang="en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- Functionality doesn’t meet the needs of the client.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Test often. Have the users test the app and observe their feedback.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Project Cost Estimation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2" name="Google Shape;162;p28"/>
          <p:cNvSpPr txBox="1"/>
          <p:nvPr/>
        </p:nvSpPr>
        <p:spPr>
          <a:xfrm>
            <a:off x="2034975" y="4272100"/>
            <a:ext cx="22710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[10] Project Budget.</a:t>
            </a:r>
            <a:endParaRPr sz="10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4963" y="1017725"/>
            <a:ext cx="5074075" cy="33337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Project Milestones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9" name="Google Shape;169;p29"/>
          <p:cNvSpPr txBox="1"/>
          <p:nvPr>
            <p:ph idx="1" type="body"/>
          </p:nvPr>
        </p:nvSpPr>
        <p:spPr>
          <a:xfrm>
            <a:off x="311700" y="1152475"/>
            <a:ext cx="5838600" cy="3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Project Requirements and planning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Clay target movement detection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Clay target object recognition (moderate accuracy)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Mobile app prototype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Camera device prototype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Mobile app and camera device communication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Clay target object recognition (high accuracy)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Project Fully Tested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0" name="Google Shape;170;p29"/>
          <p:cNvSpPr txBox="1"/>
          <p:nvPr/>
        </p:nvSpPr>
        <p:spPr>
          <a:xfrm>
            <a:off x="7398825" y="1755975"/>
            <a:ext cx="1169700" cy="663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We are here.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71" name="Google Shape;171;p29"/>
          <p:cNvPicPr preferRelativeResize="0"/>
          <p:nvPr/>
        </p:nvPicPr>
        <p:blipFill rotWithShape="1">
          <a:blip r:embed="rId3">
            <a:alphaModFix/>
          </a:blip>
          <a:srcRect b="22503" l="22203" r="0" t="22015"/>
          <a:stretch/>
        </p:blipFill>
        <p:spPr>
          <a:xfrm>
            <a:off x="5622400" y="1755975"/>
            <a:ext cx="1776426" cy="662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Project Phases &amp; Schedule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311700" y="1017725"/>
            <a:ext cx="8520600" cy="36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Requirements, Planning and Data Collection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Model Training and Data Labeling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Splicing Videos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Labeling Hit/Miss Boxes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Software/Hardware Development Process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Application Development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Hardware/Software Communication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Project Testing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1025" y="-103100"/>
            <a:ext cx="9325025" cy="531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311700" y="1294831"/>
            <a:ext cx="4488300" cy="31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No automated scoring method for clay shooting sports (i.e. Skeet Shooting).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 Current scoring requires individual with: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Exceptional eyesight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Knowledge about sport procedures and rules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60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Finding willing human referees is difficult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1050" y="1209338"/>
            <a:ext cx="3838201" cy="27117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4871050" y="3921100"/>
            <a:ext cx="38382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[1] Skeet Shooting Tournament.</a:t>
            </a:r>
            <a:endParaRPr sz="10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Camera Angle Simulation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8" name="Google Shape;188;p32"/>
          <p:cNvSpPr txBox="1"/>
          <p:nvPr>
            <p:ph idx="1" type="body"/>
          </p:nvPr>
        </p:nvSpPr>
        <p:spPr>
          <a:xfrm>
            <a:off x="4901525" y="1152475"/>
            <a:ext cx="3930600" cy="35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 MATLAB program was created to help visually understand how a camera would operate on the field. </a:t>
            </a:r>
            <a:endParaRPr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●"/>
            </a:pPr>
            <a:r>
              <a:rPr lang="en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Takes in camera properties (field of view and depth of field) displays top down view of field.</a:t>
            </a:r>
            <a:endParaRPr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89" name="Google Shape;189;p32"/>
          <p:cNvPicPr preferRelativeResize="0"/>
          <p:nvPr/>
        </p:nvPicPr>
        <p:blipFill rotWithShape="1">
          <a:blip r:embed="rId3">
            <a:alphaModFix/>
          </a:blip>
          <a:srcRect b="0" l="9436" r="7637" t="4242"/>
          <a:stretch/>
        </p:blipFill>
        <p:spPr>
          <a:xfrm>
            <a:off x="311700" y="1152475"/>
            <a:ext cx="4551501" cy="29070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Hardware Platform Used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5" name="Google Shape;195;p33"/>
          <p:cNvSpPr txBox="1"/>
          <p:nvPr>
            <p:ph idx="1" type="body"/>
          </p:nvPr>
        </p:nvSpPr>
        <p:spPr>
          <a:xfrm>
            <a:off x="311700" y="1147925"/>
            <a:ext cx="4115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Current: Nvidia GTX 980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2048 CUDA Maxwell Cores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4 GB GDDR5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165 Watts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Future: Nvidia Jetson TX2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256 CUDA </a:t>
            </a: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Pascal</a:t>
            </a: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Cores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8 GB LPDDR4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15 Watts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Complete System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6" name="Google Shape;1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4025" y="1574400"/>
            <a:ext cx="4115825" cy="233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3"/>
          <p:cNvSpPr txBox="1"/>
          <p:nvPr/>
        </p:nvSpPr>
        <p:spPr>
          <a:xfrm>
            <a:off x="4572000" y="3907625"/>
            <a:ext cx="32898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[12] CUDA </a:t>
            </a: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Utilization</a:t>
            </a: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 Metrics </a:t>
            </a:r>
            <a:endParaRPr sz="10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Test Plan: Mobile Application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3" name="Google Shape;203;p34"/>
          <p:cNvSpPr txBox="1"/>
          <p:nvPr>
            <p:ph idx="1" type="body"/>
          </p:nvPr>
        </p:nvSpPr>
        <p:spPr>
          <a:xfrm>
            <a:off x="238050" y="1140200"/>
            <a:ext cx="4776600" cy="15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Use Mock Data for Mobile App Prototype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Control over data set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Control over data flow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Easier to validate test results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4" name="Google Shape;2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2100" y="1651100"/>
            <a:ext cx="4660200" cy="14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4"/>
          <p:cNvSpPr txBox="1"/>
          <p:nvPr/>
        </p:nvSpPr>
        <p:spPr>
          <a:xfrm>
            <a:off x="238050" y="3253650"/>
            <a:ext cx="5695800" cy="14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View detailed test plan in Design Doc v2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Tests to ensure both functional and non-functional requirements are satisfied.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TDD Model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6" name="Google Shape;206;p34"/>
          <p:cNvSpPr txBox="1"/>
          <p:nvPr/>
        </p:nvSpPr>
        <p:spPr>
          <a:xfrm>
            <a:off x="4172100" y="2983575"/>
            <a:ext cx="41265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[13] Mobile Application Test Flow Diagram</a:t>
            </a:r>
            <a:endParaRPr sz="10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Test Plan: Target Detection Algorithm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12" name="Google Shape;2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3223" y="1269825"/>
            <a:ext cx="4629075" cy="260384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5"/>
          <p:cNvSpPr txBox="1"/>
          <p:nvPr/>
        </p:nvSpPr>
        <p:spPr>
          <a:xfrm>
            <a:off x="428250" y="1157175"/>
            <a:ext cx="36036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You Only Look Once, version 3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State-of-the-art object detection and tracking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Highly-</a:t>
            </a: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tunable</a:t>
            </a: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 hyperparameters to fit limited resource requirements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Extensible Python3 wrappers are commonly available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60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Effectively leverages large amounts of </a:t>
            </a: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parallelism</a:t>
            </a: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 (CUDA)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4" name="Google Shape;214;p35"/>
          <p:cNvSpPr txBox="1"/>
          <p:nvPr/>
        </p:nvSpPr>
        <p:spPr>
          <a:xfrm>
            <a:off x="4308900" y="3873675"/>
            <a:ext cx="15099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[14] YOLA in Action</a:t>
            </a:r>
            <a:endParaRPr sz="10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Construction and Verification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20" name="Google Shape;22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850" y="1132123"/>
            <a:ext cx="6230750" cy="1485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1" name="Google Shape;221;p36"/>
          <p:cNvSpPr txBox="1"/>
          <p:nvPr/>
        </p:nvSpPr>
        <p:spPr>
          <a:xfrm>
            <a:off x="1331975" y="2842400"/>
            <a:ext cx="6244500" cy="20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Proper Dataset Usage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Split the data into three disjointed, randomized sets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Training set for learning the network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Validation set to estimate various properties such as error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Testing set to demonstrate performance on the network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2" name="Google Shape;222;p36"/>
          <p:cNvSpPr txBox="1"/>
          <p:nvPr/>
        </p:nvSpPr>
        <p:spPr>
          <a:xfrm>
            <a:off x="1399600" y="2571750"/>
            <a:ext cx="33414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[15] Standard data splitting for model training</a:t>
            </a:r>
            <a:endParaRPr sz="10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Current Project Status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8" name="Google Shape;228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Data Collection and labeling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Collected 2 sets of video data.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Used FFMPEG and python for video editing and labeling.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Used OpenLabeling as a tool to draw bounding boxes.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Model Training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Only trained on first set of data collection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Poor performance so far, but has shown a better model is possible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Individual Member Contribution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4" name="Google Shape;234;p38"/>
          <p:cNvSpPr txBox="1"/>
          <p:nvPr/>
        </p:nvSpPr>
        <p:spPr>
          <a:xfrm>
            <a:off x="442075" y="1179050"/>
            <a:ext cx="7721400" cy="3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8"/>
          <p:cNvSpPr txBox="1"/>
          <p:nvPr/>
        </p:nvSpPr>
        <p:spPr>
          <a:xfrm>
            <a:off x="233375" y="1148300"/>
            <a:ext cx="4191300" cy="37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Eva Kuntz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Mobile Application requirements elicitation.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Hardware/Software test plans.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Keith Snider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Application Development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Mobile Application requirements elicitation.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Cole Huinker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Data collection lead.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Application Development.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6" name="Google Shape;236;p38"/>
          <p:cNvSpPr txBox="1"/>
          <p:nvPr/>
        </p:nvSpPr>
        <p:spPr>
          <a:xfrm>
            <a:off x="4861300" y="1148300"/>
            <a:ext cx="4069200" cy="37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●"/>
            </a:pPr>
            <a:r>
              <a:rPr lang="en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Steven Sleder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Computer vision model construction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○"/>
            </a:pPr>
            <a:r>
              <a:rPr lang="en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Data labelling documentation and organization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●"/>
            </a:pPr>
            <a:r>
              <a:rPr lang="en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Michael Ruden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●"/>
            </a:pPr>
            <a:r>
              <a:rPr lang="en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Philip Hand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Looking Forward...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2" name="Google Shape;242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Continued model training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Continue Application Development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Build mock data/testing functionalities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Ground Station to Application Communication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Hardware/Software consolidation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●"/>
            </a:pPr>
            <a:r>
              <a:rPr lang="en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Implement test plan</a:t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"/>
          <p:cNvSpPr txBox="1"/>
          <p:nvPr>
            <p:ph type="ctrTitle"/>
          </p:nvPr>
        </p:nvSpPr>
        <p:spPr>
          <a:xfrm>
            <a:off x="311700" y="1866350"/>
            <a:ext cx="3223800" cy="93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Questions?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Importance of IC Chip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7244100" y="3223525"/>
            <a:ext cx="1588200" cy="8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Difficult to see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clay target!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72" name="Google Shape;72;p15" title="14_Center_02_Dead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7638" y="1098100"/>
            <a:ext cx="4868725" cy="36515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2137650" y="4677650"/>
            <a:ext cx="29583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[2] </a:t>
            </a: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Daytime.</a:t>
            </a:r>
            <a:endParaRPr sz="10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Importance of IC Chip, con.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2132050" y="4680175"/>
            <a:ext cx="29583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[3] Nighttime.</a:t>
            </a:r>
            <a:endParaRPr sz="10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80" name="Google Shape;80;p16" title="007_Station2_L-Dead_labled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2050" y="1093925"/>
            <a:ext cx="4879876" cy="36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Importance of IC Chip, con.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8584" y="690550"/>
            <a:ext cx="4025215" cy="222742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429800" y="1068575"/>
            <a:ext cx="4861200" cy="39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Similar Product: ShotKam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Camera attached to shotgun barrel.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Accompanying mobile app.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Tracks barrel movement.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Slow-motion replay.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Why it won’t solve our problem: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Expensive ($695/ShotKam)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Have to reattach ‘kam’ to each shooter’s gun.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Camera too narrowly focused.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spcBef>
                <a:spcPts val="600"/>
              </a:spcBef>
              <a:spcAft>
                <a:spcPts val="600"/>
              </a:spcAft>
              <a:buSzPts val="1800"/>
              <a:buFont typeface="Gill Sans"/>
              <a:buChar char="○"/>
            </a:pPr>
            <a:r>
              <a:rPr b="1" lang="en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Does not classify targets!</a:t>
            </a:r>
            <a:endParaRPr b="1" sz="1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4700" y="2571750"/>
            <a:ext cx="3612976" cy="215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5291000" y="4627350"/>
            <a:ext cx="11793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[4],[5] ShotKam.</a:t>
            </a:r>
            <a:endParaRPr sz="10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Operating Environment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39262"/>
            <a:ext cx="4684624" cy="35134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5247900" y="1139250"/>
            <a:ext cx="3838200" cy="38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Outdoor skeet shooting range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Various weather conditions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Strong wind v. light breeze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Day v. Night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Hazards: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Stray clay target pieces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Shotgun pellets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914400" rtl="0" algn="l">
              <a:spcBef>
                <a:spcPts val="600"/>
              </a:spcBef>
              <a:spcAft>
                <a:spcPts val="600"/>
              </a:spcAft>
              <a:buSzPts val="1800"/>
              <a:buFont typeface="Gill Sans"/>
              <a:buChar char="○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Range debris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311700" y="4652850"/>
            <a:ext cx="38382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[6] Skeet Shooting Field.</a:t>
            </a:r>
            <a:endParaRPr sz="10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UI/UX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466625" y="1093000"/>
            <a:ext cx="3989700" cy="33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Gill Sans"/>
                <a:ea typeface="Gill Sans"/>
                <a:cs typeface="Gill Sans"/>
                <a:sym typeface="Gill Sans"/>
              </a:rPr>
              <a:t>Android Application:</a:t>
            </a:r>
            <a:endParaRPr b="1"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User creates and starts Shooting Session.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User can challenge target classification.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User views shot video only if target challenged.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60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User can overturn target </a:t>
            </a: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classification</a:t>
            </a: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4633175" y="1093000"/>
            <a:ext cx="39897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Gill Sans"/>
                <a:ea typeface="Gill Sans"/>
                <a:cs typeface="Gill Sans"/>
                <a:sym typeface="Gill Sans"/>
              </a:rPr>
              <a:t>Ground Station:</a:t>
            </a:r>
            <a:endParaRPr b="1"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User sets up ground station.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600"/>
              </a:spcAft>
              <a:buSzPts val="1800"/>
              <a:buFont typeface="Gill Sans"/>
              <a:buChar char="●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User powers on ground station.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4922675" y="2817225"/>
            <a:ext cx="3179400" cy="12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*Majority of user interaction is with mobile application!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System </a:t>
            </a:r>
            <a:r>
              <a:rPr lang="en">
                <a:solidFill>
                  <a:srgbClr val="000000"/>
                </a:solidFill>
              </a:rPr>
              <a:t>Conceptual Sketch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700" y="1734800"/>
            <a:ext cx="8088600" cy="20221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2" name="Google Shape;112;p20"/>
          <p:cNvSpPr txBox="1"/>
          <p:nvPr/>
        </p:nvSpPr>
        <p:spPr>
          <a:xfrm>
            <a:off x="527700" y="3695575"/>
            <a:ext cx="34863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Gill Sans"/>
                <a:ea typeface="Gill Sans"/>
                <a:cs typeface="Gill Sans"/>
                <a:sym typeface="Gill Sans"/>
              </a:rPr>
              <a:t>[7] System Conceptual Sketch.</a:t>
            </a:r>
            <a:endParaRPr sz="10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ill Sans"/>
                <a:ea typeface="Gill Sans"/>
                <a:cs typeface="Gill Sans"/>
                <a:sym typeface="Gill Sans"/>
              </a:rPr>
              <a:t>Functional Requirements: Ground Station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311700" y="1080850"/>
            <a:ext cx="5425800" cy="38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The physical device should…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P</a:t>
            </a: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roduce</a:t>
            </a: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 its own WiFi signal.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Be powered by an internal battery and no external power source.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Be accompanied by a protective, yet removable, “house.”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Classify a clay target as dead, loss with attempt, or loss without attempt.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9144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Font typeface="Gill Sans"/>
              <a:buAutoNum type="arabicPeriod"/>
            </a:pPr>
            <a:r>
              <a:rPr lang="en" sz="1800">
                <a:latin typeface="Gill Sans"/>
                <a:ea typeface="Gill Sans"/>
                <a:cs typeface="Gill Sans"/>
                <a:sym typeface="Gill Sans"/>
              </a:rPr>
              <a:t>Distinguish between a clay target fragment and shotgun wad or other debris.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